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404" r:id="rId4"/>
    <p:sldId id="261" r:id="rId5"/>
    <p:sldId id="405" r:id="rId6"/>
    <p:sldId id="407" r:id="rId7"/>
    <p:sldId id="409" r:id="rId8"/>
    <p:sldId id="406" r:id="rId9"/>
    <p:sldId id="408" r:id="rId10"/>
    <p:sldId id="263" r:id="rId11"/>
    <p:sldId id="264" r:id="rId12"/>
    <p:sldId id="265" r:id="rId13"/>
    <p:sldId id="266" r:id="rId14"/>
    <p:sldId id="291" r:id="rId15"/>
    <p:sldId id="423" r:id="rId16"/>
    <p:sldId id="418" r:id="rId17"/>
    <p:sldId id="296" r:id="rId18"/>
    <p:sldId id="267" r:id="rId19"/>
    <p:sldId id="297" r:id="rId20"/>
    <p:sldId id="298" r:id="rId21"/>
    <p:sldId id="299" r:id="rId22"/>
    <p:sldId id="302" r:id="rId23"/>
    <p:sldId id="269" r:id="rId24"/>
    <p:sldId id="270" r:id="rId25"/>
    <p:sldId id="424" r:id="rId26"/>
    <p:sldId id="272" r:id="rId27"/>
    <p:sldId id="273" r:id="rId28"/>
    <p:sldId id="312" r:id="rId29"/>
    <p:sldId id="313" r:id="rId30"/>
    <p:sldId id="427" r:id="rId31"/>
    <p:sldId id="314" r:id="rId32"/>
    <p:sldId id="315" r:id="rId33"/>
    <p:sldId id="319" r:id="rId34"/>
    <p:sldId id="425" r:id="rId35"/>
    <p:sldId id="389" r:id="rId36"/>
    <p:sldId id="412" r:id="rId37"/>
    <p:sldId id="293" r:id="rId38"/>
    <p:sldId id="279" r:id="rId39"/>
    <p:sldId id="417" r:id="rId40"/>
    <p:sldId id="414" r:id="rId41"/>
    <p:sldId id="416" r:id="rId42"/>
    <p:sldId id="304" r:id="rId43"/>
    <p:sldId id="281" r:id="rId44"/>
    <p:sldId id="422" r:id="rId45"/>
    <p:sldId id="411" r:id="rId46"/>
    <p:sldId id="426" r:id="rId47"/>
    <p:sldId id="303" r:id="rId48"/>
    <p:sldId id="305" r:id="rId49"/>
    <p:sldId id="419" r:id="rId50"/>
    <p:sldId id="420" r:id="rId51"/>
    <p:sldId id="421" r:id="rId52"/>
    <p:sldId id="324" r:id="rId53"/>
    <p:sldId id="307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4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4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65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431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0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5" Type="http://schemas.openxmlformats.org/officeDocument/2006/relationships/image" Target="../media/image108.png"/><Relationship Id="rId10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30.png"/><Relationship Id="rId7" Type="http://schemas.openxmlformats.org/officeDocument/2006/relationships/image" Target="../media/image5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00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2: Symbol Mapping </a:t>
            </a:r>
            <a:br>
              <a:rPr lang="en-US" sz="5400" dirty="0"/>
            </a:br>
            <a:r>
              <a:rPr lang="en-US" sz="5400" dirty="0"/>
              <a:t>and TX Filtering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Bit to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0,1}</m:t>
                    </m:r>
                  </m:oMath>
                </a14:m>
                <a:r>
                  <a:rPr lang="en-US" dirty="0"/>
                  <a:t> = sequence of bits.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{</m:t>
                    </m:r>
                    <m:r>
                      <a:rPr lang="en-US" i="1">
                        <a:latin typeface="Cambria Math"/>
                      </a:rPr>
                      <m:t>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= sequence of symbol indices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= sequence of complex symbols</a:t>
                </a:r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Modulation rate</a:t>
                </a:r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bits per symbol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period</a:t>
                </a:r>
                <a:r>
                  <a:rPr lang="en-US" dirty="0"/>
                  <a:t>:  One symbol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seconds.</a:t>
                </a:r>
              </a:p>
              <a:p>
                <a:r>
                  <a:rPr lang="en-US" dirty="0"/>
                  <a:t>Bit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bits per second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  <a:blipFill>
                <a:blip r:embed="rId2"/>
                <a:stretch>
                  <a:fillRect l="-2532" t="-1420" r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248332" y="2889184"/>
            <a:ext cx="426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518156" y="18536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9508018" y="3117981"/>
            <a:ext cx="981938" cy="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46859" y="315740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Ex. with M=4 symbols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dirty="0"/>
                  <a:t>=2 bits per symbol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blipFill>
                <a:blip r:embed="rId7"/>
                <a:stretch>
                  <a:fillRect l="-2010" t="-5660" r="-175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8494773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499356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489956" y="1772656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wn Arrow 27"/>
          <p:cNvSpPr/>
          <p:nvPr/>
        </p:nvSpPr>
        <p:spPr>
          <a:xfrm>
            <a:off x="7953256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8822741" y="2137090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9868763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BPSK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1 bit per symbol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Symbol is always real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1" y="1807408"/>
            <a:ext cx="3581400" cy="250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04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4-PAM and QPSK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bits per symbol</a:t>
                </a:r>
              </a:p>
              <a:p>
                <a:r>
                  <a:rPr lang="en-US" dirty="0"/>
                  <a:t>4-PAM:  Symbols are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multi-level</a:t>
                </a:r>
                <a:r>
                  <a:rPr lang="en-US" dirty="0"/>
                  <a:t> real.</a:t>
                </a:r>
              </a:p>
              <a:p>
                <a:r>
                  <a:rPr lang="en-US" dirty="0"/>
                  <a:t>QPSK:  Symbol is complex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Has I and Q parts</a:t>
                </a:r>
              </a:p>
              <a:p>
                <a:r>
                  <a:rPr lang="en-US" dirty="0"/>
                  <a:t>Draw bit to symbol mapping table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49" y="153927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20" y="1863129"/>
            <a:ext cx="24765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69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69" y="320161"/>
            <a:ext cx="10058400" cy="1040211"/>
          </a:xfrm>
        </p:spPr>
        <p:txBody>
          <a:bodyPr/>
          <a:lstStyle/>
          <a:p>
            <a:r>
              <a:rPr lang="en-US" dirty="0"/>
              <a:t>Higher-Order Modulation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21996" y="1713451"/>
            <a:ext cx="7917809" cy="3580001"/>
          </a:xfrm>
        </p:spPr>
        <p:txBody>
          <a:bodyPr>
            <a:normAutofit/>
          </a:bodyPr>
          <a:lstStyle/>
          <a:p>
            <a:r>
              <a:rPr lang="en-US" dirty="0"/>
              <a:t>Constellations go up to 1024 in wireline communications</a:t>
            </a:r>
          </a:p>
          <a:p>
            <a:r>
              <a:rPr lang="en-US" dirty="0"/>
              <a:t>Wireless is typically limited to 64-QAM (6 bits per symbol)</a:t>
            </a:r>
          </a:p>
          <a:p>
            <a:r>
              <a:rPr lang="en-US" dirty="0"/>
              <a:t>High order modulation:</a:t>
            </a:r>
          </a:p>
          <a:p>
            <a:pPr lvl="1"/>
            <a:r>
              <a:rPr lang="en-US" dirty="0"/>
              <a:t>Will see need very low noise to detect high order modulation correctly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5" y="3424806"/>
            <a:ext cx="48672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22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bit sequence: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1,0,0,1,1,1,…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What are the first 3 symbols under the QPSK mapping</a:t>
                </a:r>
              </a:p>
              <a:p>
                <a:r>
                  <a:rPr lang="en-US" dirty="0"/>
                  <a:t>Suppose the symbol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𝑀𝑠𝑦𝑚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is the data rate?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05" y="173903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4676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4676" y="2484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5759" y="24519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5759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070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34677" y="1903343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 DAC and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Step 1:  Bit to symbol map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4736339" y="1576044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Digital-Analog Conversion (DAC)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idea for generating baseband signal:</a:t>
                </a:r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during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DAC converter:  Sometimes called zero-order-hold</a:t>
                </a:r>
              </a:p>
              <a:p>
                <a:r>
                  <a:rPr lang="en-US" dirty="0"/>
                  <a:t>Symbol rate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complex symbols, use two DACs (one for I, one for Q)</a:t>
                </a:r>
              </a:p>
              <a:p>
                <a:pPr lvl="1"/>
                <a:r>
                  <a:rPr lang="en-US" dirty="0"/>
                  <a:t>Then upconvert in analog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  <a:blipFill>
                <a:blip r:embed="rId2"/>
                <a:stretch>
                  <a:fillRect l="-1455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sosceles Triangle 7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5234" y="2660847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>
            <a:off x="6914046" y="1602145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449449" y="1602144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980063" y="1570183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449449" y="3030179"/>
            <a:ext cx="5306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Symbol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blipFill>
                <a:blip r:embed="rId10"/>
                <a:stretch>
                  <a:fillRect l="-28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>
            <a:cxnSpLocks/>
          </p:cNvCxnSpPr>
          <p:nvPr/>
        </p:nvCxnSpPr>
        <p:spPr>
          <a:xfrm>
            <a:off x="8520255" y="1554426"/>
            <a:ext cx="0" cy="113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2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with DAC only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</p:spPr>
            <p:txBody>
              <a:bodyPr/>
              <a:lstStyle/>
              <a:p>
                <a:r>
                  <a:rPr lang="en-US" dirty="0"/>
                  <a:t>Benefits of using a DAC for modulation</a:t>
                </a:r>
              </a:p>
              <a:p>
                <a:pPr lvl="1"/>
                <a:r>
                  <a:rPr lang="en-US" dirty="0"/>
                  <a:t>Simple to implement</a:t>
                </a:r>
              </a:p>
              <a:p>
                <a:pPr lvl="1"/>
                <a:r>
                  <a:rPr lang="en-US" dirty="0"/>
                  <a:t>Easy to detect symbols at receiver (just sample in middle of symbol period)</a:t>
                </a:r>
              </a:p>
              <a:p>
                <a:pPr lvl="1"/>
                <a:r>
                  <a:rPr lang="en-US" dirty="0"/>
                  <a:t>Used in many examples:  e.g. digital signals in circuits.  Modulate bits 0,1 to voltages 0, V</a:t>
                </a:r>
              </a:p>
              <a:p>
                <a:r>
                  <a:rPr lang="en-US" dirty="0"/>
                  <a:t>But, problems:</a:t>
                </a:r>
              </a:p>
              <a:p>
                <a:pPr lvl="1"/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requires high bandwidth due to fast transitions</a:t>
                </a:r>
              </a:p>
              <a:p>
                <a:pPr lvl="1"/>
                <a:r>
                  <a:rPr lang="en-US" dirty="0"/>
                  <a:t>Not acceptable for bandlimited transmissions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  <a:blipFill>
                <a:blip r:embed="rId2"/>
                <a:stretch>
                  <a:fillRect l="-1455"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sosceles Triangle 8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49851" y="1971476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0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+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Solution:  Add low-pass filter to DAC output.</a:t>
                </a:r>
              </a:p>
              <a:p>
                <a:r>
                  <a:rPr lang="en-US" dirty="0"/>
                  <a:t>Removes high frequency components</a:t>
                </a:r>
              </a:p>
              <a:p>
                <a:r>
                  <a:rPr lang="en-US" dirty="0"/>
                  <a:t>Questions:</a:t>
                </a:r>
              </a:p>
              <a:p>
                <a:pPr lvl="1"/>
                <a:r>
                  <a:rPr lang="en-US" dirty="0"/>
                  <a:t>Can we still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from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do we measure the bandwidth of the signal</a:t>
                </a:r>
              </a:p>
              <a:p>
                <a:pPr lvl="1"/>
                <a:r>
                  <a:rPr lang="en-US" dirty="0"/>
                  <a:t>What is the effect of the filter on the bandwidth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  <a:blipFill>
                <a:blip r:embed="rId2"/>
                <a:stretch>
                  <a:fillRect l="-1455" t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80300" y="2097674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770484" y="18288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3761" y="25098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29724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1681" y="1751086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32334" y="2558449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946081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064769" y="2226806"/>
            <a:ext cx="359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41208" y="2544969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7778418" y="1900962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8313821" y="257697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849224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384627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78418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13821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8849224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38310" y="2574917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V="1">
            <a:off x="7494312" y="25098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V="1">
            <a:off x="8011104" y="1869917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V="1">
            <a:off x="8566741" y="25357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V="1">
            <a:off x="9078100" y="1884489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V="1">
            <a:off x="9574677" y="190218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/>
          <p:cNvSpPr/>
          <p:nvPr/>
        </p:nvSpPr>
        <p:spPr>
          <a:xfrm>
            <a:off x="7004115" y="1882918"/>
            <a:ext cx="3120273" cy="735242"/>
          </a:xfrm>
          <a:custGeom>
            <a:avLst/>
            <a:gdLst>
              <a:gd name="connsiteX0" fmla="*/ 0 w 3120273"/>
              <a:gd name="connsiteY0" fmla="*/ 671746 h 735242"/>
              <a:gd name="connsiteX1" fmla="*/ 546755 w 3120273"/>
              <a:gd name="connsiteY1" fmla="*/ 671746 h 735242"/>
              <a:gd name="connsiteX2" fmla="*/ 1055803 w 3120273"/>
              <a:gd name="connsiteY2" fmla="*/ 11870 h 735242"/>
              <a:gd name="connsiteX3" fmla="*/ 1593130 w 3120273"/>
              <a:gd name="connsiteY3" fmla="*/ 718880 h 735242"/>
              <a:gd name="connsiteX4" fmla="*/ 2121031 w 3120273"/>
              <a:gd name="connsiteY4" fmla="*/ 49577 h 735242"/>
              <a:gd name="connsiteX5" fmla="*/ 2620652 w 3120273"/>
              <a:gd name="connsiteY5" fmla="*/ 49577 h 735242"/>
              <a:gd name="connsiteX6" fmla="*/ 3120273 w 3120273"/>
              <a:gd name="connsiteY6" fmla="*/ 49577 h 7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273" h="735242">
                <a:moveTo>
                  <a:pt x="0" y="671746"/>
                </a:moveTo>
                <a:cubicBezTo>
                  <a:pt x="185394" y="726735"/>
                  <a:pt x="370788" y="781725"/>
                  <a:pt x="546755" y="671746"/>
                </a:cubicBezTo>
                <a:cubicBezTo>
                  <a:pt x="722722" y="561767"/>
                  <a:pt x="881407" y="4014"/>
                  <a:pt x="1055803" y="11870"/>
                </a:cubicBezTo>
                <a:cubicBezTo>
                  <a:pt x="1230199" y="19726"/>
                  <a:pt x="1415592" y="712596"/>
                  <a:pt x="1593130" y="718880"/>
                </a:cubicBezTo>
                <a:cubicBezTo>
                  <a:pt x="1770668" y="725164"/>
                  <a:pt x="1949777" y="161127"/>
                  <a:pt x="2121031" y="49577"/>
                </a:cubicBezTo>
                <a:cubicBezTo>
                  <a:pt x="2292285" y="-61973"/>
                  <a:pt x="2620652" y="49577"/>
                  <a:pt x="2620652" y="49577"/>
                </a:cubicBezTo>
                <a:lnTo>
                  <a:pt x="3120273" y="49577"/>
                </a:ln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841512" y="2915898"/>
            <a:ext cx="272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DAC output before filtering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Filtered signal</a:t>
            </a:r>
          </a:p>
        </p:txBody>
      </p:sp>
    </p:spTree>
    <p:extLst>
      <p:ext uri="{BB962C8B-B14F-4D97-AF65-F5344CB8AC3E}">
        <p14:creationId xmlns:p14="http://schemas.microsoft.com/office/powerpoint/2010/main" val="245673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Describe the steps in symbol mapping and pulse shaping</a:t>
            </a:r>
          </a:p>
          <a:p>
            <a:r>
              <a:rPr lang="en-US" dirty="0"/>
              <a:t>Describe the common modulation methods:  </a:t>
            </a:r>
          </a:p>
          <a:p>
            <a:pPr lvl="1"/>
            <a:r>
              <a:rPr lang="en-US" dirty="0"/>
              <a:t>BPSK, QPSK, M-QAM.</a:t>
            </a:r>
          </a:p>
          <a:p>
            <a:pPr lvl="1"/>
            <a:r>
              <a:rPr lang="en-US" dirty="0"/>
              <a:t>For each, compute the minimum distance and symbol energy</a:t>
            </a:r>
          </a:p>
          <a:p>
            <a:r>
              <a:rPr lang="en-US" dirty="0"/>
              <a:t>Compute the data rate as a function of the modulation and symbol rate</a:t>
            </a:r>
          </a:p>
          <a:p>
            <a:r>
              <a:rPr lang="en-US" dirty="0"/>
              <a:t>Compute the TX spectrum given pulse shape and DTFT of the symbols</a:t>
            </a:r>
          </a:p>
          <a:p>
            <a:r>
              <a:rPr lang="en-US" dirty="0"/>
              <a:t>Compute the PSD as a function of the pulse shape and symbol energy</a:t>
            </a:r>
          </a:p>
          <a:p>
            <a:r>
              <a:rPr lang="en-US" dirty="0"/>
              <a:t>Specify TX filter requirements based on bandwidth and other requirements</a:t>
            </a:r>
          </a:p>
          <a:p>
            <a:r>
              <a:rPr lang="en-US" dirty="0"/>
              <a:t>Describe the ideal </a:t>
            </a:r>
            <a:r>
              <a:rPr lang="en-US" dirty="0" err="1"/>
              <a:t>sinc</a:t>
            </a:r>
            <a:r>
              <a:rPr lang="en-US" dirty="0"/>
              <a:t> pulse in time domain and frequency domain</a:t>
            </a:r>
          </a:p>
          <a:p>
            <a:r>
              <a:rPr lang="en-US" dirty="0"/>
              <a:t>Design a digital and analog filter given bandwidth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Pulse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</p:spPr>
            <p:txBody>
              <a:bodyPr/>
              <a:lstStyle/>
              <a:p>
                <a:r>
                  <a:rPr lang="en-US" dirty="0"/>
                  <a:t>Can write DAC output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𝐷𝐴𝐶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filtered output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  <a:blipFill>
                <a:blip r:embed="rId2"/>
                <a:stretch>
                  <a:fillRect l="-1455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7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Pulse Shape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</p:spPr>
            <p:txBody>
              <a:bodyPr/>
              <a:lstStyle/>
              <a:p>
                <a:r>
                  <a:rPr lang="en-US" dirty="0"/>
                  <a:t>Can model DAC + LPF via filtered pulse train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  <a:blipFill>
                <a:blip r:embed="rId2"/>
                <a:stretch>
                  <a:fillRect l="-1455" t="-3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1711745" y="2463121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132177" y="2194285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9865" y="2901162"/>
            <a:ext cx="1581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DAC</a:t>
            </a:r>
          </a:p>
          <a:p>
            <a:r>
              <a:rPr lang="en-US" dirty="0"/>
              <a:t>(ex. Zero-order</a:t>
            </a:r>
            <a:br>
              <a:rPr lang="en-US" dirty="0"/>
            </a:br>
            <a:r>
              <a:rPr lang="en-US" dirty="0"/>
              <a:t> hold)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>
            <a:off x="2793049" y="2494448"/>
            <a:ext cx="758797" cy="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1846" y="2102177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60982" y="2909495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466246" y="250382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90921" y="1429194"/>
            <a:ext cx="24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Physical 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79476" y="1456454"/>
            <a:ext cx="189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 for analysis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6962474" y="263224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Isosceles Triangle 22"/>
          <p:cNvSpPr/>
          <p:nvPr/>
        </p:nvSpPr>
        <p:spPr>
          <a:xfrm rot="5400000">
            <a:off x="7382906" y="236340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80594" y="307028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6" idx="1"/>
          </p:cNvCxnSpPr>
          <p:nvPr/>
        </p:nvCxnSpPr>
        <p:spPr>
          <a:xfrm flipV="1">
            <a:off x="8043778" y="265101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53747" y="225869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blipFill>
                <a:blip r:embed="rId6"/>
                <a:stretch>
                  <a:fillRect l="-2712" t="-4717" r="-2712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10168146" y="266356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8191845" y="1970103"/>
            <a:ext cx="0" cy="57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8476221" y="2102177"/>
            <a:ext cx="0" cy="44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8760596" y="1956657"/>
            <a:ext cx="0" cy="558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1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ISI Pulse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linear modulation: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Question:  Can we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Definition:  A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/>
                  <a:t>pulse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ISI =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>
                    <a:solidFill>
                      <a:schemeClr val="tx1"/>
                    </a:solidFill>
                  </a:rPr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Design idea:  Find a zero ISI pulse, then recover symbols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3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Pulse Shapes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Pictures on board</a:t>
            </a:r>
          </a:p>
          <a:p>
            <a:r>
              <a:rPr lang="en-US" dirty="0"/>
              <a:t>Rectangular pulse:  Leads to zero-order-hold</a:t>
            </a:r>
          </a:p>
          <a:p>
            <a:r>
              <a:rPr lang="en-US" dirty="0"/>
              <a:t>Triangular pulse:  Leads to linear interpolation</a:t>
            </a:r>
          </a:p>
          <a:p>
            <a:r>
              <a:rPr lang="en-US" dirty="0"/>
              <a:t>Zero ISI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0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complex symbols are: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as shown to right</a:t>
                </a:r>
              </a:p>
              <a:p>
                <a:r>
                  <a:rPr lang="en-US" dirty="0"/>
                  <a:t>Draw the real and imaginary components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would you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8022210" y="3223967"/>
            <a:ext cx="2328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/>
          <p:cNvSpPr/>
          <p:nvPr/>
        </p:nvSpPr>
        <p:spPr>
          <a:xfrm>
            <a:off x="8521831" y="2356701"/>
            <a:ext cx="1291472" cy="876693"/>
          </a:xfrm>
          <a:custGeom>
            <a:avLst/>
            <a:gdLst>
              <a:gd name="connsiteX0" fmla="*/ 0 w 1291472"/>
              <a:gd name="connsiteY0" fmla="*/ 857839 h 876693"/>
              <a:gd name="connsiteX1" fmla="*/ 37707 w 1291472"/>
              <a:gd name="connsiteY1" fmla="*/ 763571 h 876693"/>
              <a:gd name="connsiteX2" fmla="*/ 226243 w 1291472"/>
              <a:gd name="connsiteY2" fmla="*/ 179109 h 876693"/>
              <a:gd name="connsiteX3" fmla="*/ 641023 w 1291472"/>
              <a:gd name="connsiteY3" fmla="*/ 0 h 876693"/>
              <a:gd name="connsiteX4" fmla="*/ 1046375 w 1291472"/>
              <a:gd name="connsiteY4" fmla="*/ 179109 h 876693"/>
              <a:gd name="connsiteX5" fmla="*/ 1291472 w 1291472"/>
              <a:gd name="connsiteY5" fmla="*/ 876693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472" h="876693">
                <a:moveTo>
                  <a:pt x="0" y="857839"/>
                </a:moveTo>
                <a:cubicBezTo>
                  <a:pt x="0" y="867266"/>
                  <a:pt x="0" y="876693"/>
                  <a:pt x="37707" y="763571"/>
                </a:cubicBezTo>
                <a:cubicBezTo>
                  <a:pt x="75414" y="650449"/>
                  <a:pt x="125690" y="306371"/>
                  <a:pt x="226243" y="179109"/>
                </a:cubicBezTo>
                <a:cubicBezTo>
                  <a:pt x="326796" y="51847"/>
                  <a:pt x="504334" y="0"/>
                  <a:pt x="641023" y="0"/>
                </a:cubicBezTo>
                <a:cubicBezTo>
                  <a:pt x="777712" y="0"/>
                  <a:pt x="937967" y="32994"/>
                  <a:pt x="1046375" y="179109"/>
                </a:cubicBezTo>
                <a:cubicBezTo>
                  <a:pt x="1154783" y="325224"/>
                  <a:pt x="1223127" y="600958"/>
                  <a:pt x="1291472" y="876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70988" y="3271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2639" y="3276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62460" y="325753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2T</a:t>
            </a:r>
          </a:p>
        </p:txBody>
      </p:sp>
      <p:cxnSp>
        <p:nvCxnSpPr>
          <p:cNvPr id="13" name="Straight Connector 12"/>
          <p:cNvCxnSpPr>
            <a:endCxn id="7" idx="3"/>
          </p:cNvCxnSpPr>
          <p:nvPr/>
        </p:nvCxnSpPr>
        <p:spPr>
          <a:xfrm flipH="1" flipV="1">
            <a:off x="9162854" y="2356701"/>
            <a:ext cx="4713" cy="86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8870623" y="2356701"/>
            <a:ext cx="1132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6356" y="2309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67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1398" y="2363881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41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US Spectral Allocations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5058" name="Picture 2" descr="http://siliconangle.com/files/2011/03/spectrum_map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61" y="1447800"/>
            <a:ext cx="714507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18" y="278716"/>
            <a:ext cx="7772400" cy="1143000"/>
          </a:xfrm>
        </p:spPr>
        <p:txBody>
          <a:bodyPr/>
          <a:lstStyle/>
          <a:p>
            <a:r>
              <a:rPr lang="en-US" dirty="0"/>
              <a:t>Bandwidth:  A Basic Resource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Limited by:</a:t>
            </a:r>
          </a:p>
          <a:p>
            <a:pPr lvl="1"/>
            <a:r>
              <a:rPr lang="en-US" dirty="0"/>
              <a:t>Nature of the medium.  Most channels can transmit only limited range of frequencies</a:t>
            </a:r>
          </a:p>
          <a:p>
            <a:pPr lvl="1"/>
            <a:r>
              <a:rPr lang="en-US" dirty="0"/>
              <a:t>Ownership / allocations</a:t>
            </a:r>
          </a:p>
          <a:p>
            <a:r>
              <a:rPr lang="en-US" dirty="0"/>
              <a:t>We will see that data rate is proportional to bandwidth</a:t>
            </a:r>
          </a:p>
          <a:p>
            <a:pPr lvl="1"/>
            <a:r>
              <a:rPr lang="en-US" dirty="0"/>
              <a:t>Assuming power per unit bandwidth is constant</a:t>
            </a:r>
          </a:p>
          <a:p>
            <a:pPr lvl="1"/>
            <a:endParaRPr lang="en-US" dirty="0"/>
          </a:p>
          <a:p>
            <a:r>
              <a:rPr lang="en-US" dirty="0"/>
              <a:t>Basic questions:</a:t>
            </a:r>
          </a:p>
          <a:p>
            <a:pPr lvl="1"/>
            <a:r>
              <a:rPr lang="en-US" dirty="0"/>
              <a:t>How do we measure bandwidth?</a:t>
            </a:r>
          </a:p>
          <a:p>
            <a:pPr lvl="1"/>
            <a:r>
              <a:rPr lang="en-US" dirty="0"/>
              <a:t>What is the bandwidth of linearly modulated signals?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36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of Modulated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</p:spPr>
            <p:txBody>
              <a:bodyPr/>
              <a:lstStyle/>
              <a:p>
                <a:r>
                  <a:rPr lang="en-US" dirty="0"/>
                  <a:t>Want to measure occupied bandwidth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Look at 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 How do we compute 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Depends on two factors:</a:t>
                </a:r>
              </a:p>
              <a:p>
                <a:pPr lvl="1"/>
                <a:r>
                  <a:rPr lang="en-US" dirty="0"/>
                  <a:t>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Pulse shape filter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  <a:blipFill>
                <a:blip r:embed="rId2"/>
                <a:stretch>
                  <a:fillRect l="-1455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513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DTFT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discrete-time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Inverse 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is always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periodic signal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discrete frequency</a:t>
                </a:r>
                <a:r>
                  <a:rPr lang="en-US" dirty="0"/>
                  <a:t>. Units is radians per sample.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939F8A-838B-4C0C-A7C5-BF5B69573944}"/>
              </a:ext>
            </a:extLst>
          </p:cNvPr>
          <p:cNvSpPr/>
          <p:nvPr/>
        </p:nvSpPr>
        <p:spPr>
          <a:xfrm>
            <a:off x="3562710" y="1631235"/>
            <a:ext cx="3926026" cy="11972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0B74-8936-48A7-8C60-A421D1B9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DTFT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CA0-5D12-4577-81C0-A74B4DFA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0" y="1539279"/>
            <a:ext cx="3139440" cy="4329817"/>
          </a:xfrm>
        </p:spPr>
        <p:txBody>
          <a:bodyPr/>
          <a:lstStyle/>
          <a:p>
            <a:r>
              <a:rPr lang="en-US" dirty="0"/>
              <a:t>See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1638-1096-4227-8D9B-BAF8F002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9F78-81AA-45AA-AC4F-E5DC2EAF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 b="16544"/>
          <a:stretch/>
        </p:blipFill>
        <p:spPr>
          <a:xfrm>
            <a:off x="1036321" y="1562954"/>
            <a:ext cx="5279638" cy="396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706C4-DB93-44F6-9D95-AB212F9D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79" y="3429000"/>
            <a:ext cx="5399202" cy="20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1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 of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</p:spPr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follows three steps: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b="0" dirty="0"/>
                  <a:t>.  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dirty="0"/>
                  <a:t> periodic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 is unchanged</a:t>
                </a:r>
              </a:p>
              <a:p>
                <a:pPr lvl="1"/>
                <a:r>
                  <a:rPr lang="en-US" dirty="0"/>
                  <a:t>Digital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mapped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This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  <a:blipFill>
                <a:blip r:embed="rId2"/>
                <a:stretch>
                  <a:fillRect l="-14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133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vertical scale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7031274" y="1970423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8401567" y="1987701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666454" y="282580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7246144" y="1966107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cxnSpLocks/>
          </p:cNvCxnSpPr>
          <p:nvPr/>
        </p:nvCxnSpPr>
        <p:spPr>
          <a:xfrm>
            <a:off x="8190754" y="272314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7031274" y="266462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/>
          <p:nvPr/>
        </p:nvCxnSpPr>
        <p:spPr>
          <a:xfrm>
            <a:off x="6612835" y="5094324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034464" y="413526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7614204" y="498200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299351" y="497336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8404757" y="4152540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984497" y="499928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669644" y="49906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07445" y="5206646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7249334" y="4130946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8193944" y="488798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034464" y="4829465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6902515" y="497536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04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</p:spPr>
            <p:txBody>
              <a:bodyPr/>
              <a:lstStyle/>
              <a:p>
                <a:r>
                  <a:rPr lang="en-US" dirty="0"/>
                  <a:t>Suppose filter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∈[10,30)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</a:t>
                </a:r>
              </a:p>
              <a:p>
                <a:pPr lvl="1"/>
                <a:r>
                  <a:rPr lang="en-US" dirty="0"/>
                  <a:t>Use equation to 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this case, filter attenuates two sidelobes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  <a:blipFill>
                <a:blip r:embed="rId2"/>
                <a:stretch>
                  <a:fillRect l="-3283" t="-1642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6796" y="6314270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943600" y="2753796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890141" y="1794734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8469881" y="264147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155028" y="263283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9260434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840174" y="265875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525321" y="265011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263122" y="2866118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8105011" y="1790418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9049621" y="2547458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890141" y="248893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7758192" y="26348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6437068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6012110" y="5129840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7958651" y="4170778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8538391" y="501751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223538" y="500887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9908684" y="5026155"/>
            <a:ext cx="8490" cy="23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10656744" y="500937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31632" y="5242162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8173521" y="4166462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blipFill>
                <a:blip r:embed="rId1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cxnSpLocks/>
          </p:cNvCxnSpPr>
          <p:nvPr/>
        </p:nvCxnSpPr>
        <p:spPr>
          <a:xfrm>
            <a:off x="9118131" y="4923502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7958651" y="4864981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>
            <a:off x="7826702" y="501088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 64"/>
          <p:cNvSpPr/>
          <p:nvPr/>
        </p:nvSpPr>
        <p:spPr>
          <a:xfrm>
            <a:off x="6384238" y="4866515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6376977" y="4978634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−30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cxnSpLocks/>
          </p:cNvCxnSpPr>
          <p:nvPr/>
        </p:nvCxnSpPr>
        <p:spPr>
          <a:xfrm>
            <a:off x="5641596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</p:cNvCxnSpPr>
          <p:nvPr/>
        </p:nvCxnSpPr>
        <p:spPr>
          <a:xfrm>
            <a:off x="6366993" y="4913090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 flipH="1" flipV="1">
            <a:off x="6357191" y="4889047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</p:cNvCxnSpPr>
          <p:nvPr/>
        </p:nvCxnSpPr>
        <p:spPr>
          <a:xfrm>
            <a:off x="7826702" y="4179422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cxnSpLocks/>
          </p:cNvCxnSpPr>
          <p:nvPr/>
        </p:nvCxnSpPr>
        <p:spPr>
          <a:xfrm flipH="1" flipV="1">
            <a:off x="7808901" y="4168859"/>
            <a:ext cx="1421130" cy="136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</p:cNvCxnSpPr>
          <p:nvPr/>
        </p:nvCxnSpPr>
        <p:spPr>
          <a:xfrm>
            <a:off x="9214637" y="4149578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10593831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cxnSpLocks/>
          </p:cNvCxnSpPr>
          <p:nvPr/>
        </p:nvCxnSpPr>
        <p:spPr>
          <a:xfrm flipH="1" flipV="1">
            <a:off x="6357191" y="4880405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/>
          <p:cNvSpPr/>
          <p:nvPr/>
        </p:nvSpPr>
        <p:spPr>
          <a:xfrm>
            <a:off x="9196463" y="4884726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cxnSpLocks/>
          </p:cNvCxnSpPr>
          <p:nvPr/>
        </p:nvCxnSpPr>
        <p:spPr>
          <a:xfrm>
            <a:off x="10654321" y="4945681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cxnSpLocks/>
          </p:cNvCxnSpPr>
          <p:nvPr/>
        </p:nvCxnSpPr>
        <p:spPr>
          <a:xfrm flipH="1" flipV="1">
            <a:off x="9214637" y="4923372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0.1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blipFill>
                <a:blip r:embed="rId18"/>
                <a:stretch>
                  <a:fillRect l="-208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10251218" y="3976947"/>
            <a:ext cx="36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>
            <a:off x="10251218" y="4274963"/>
            <a:ext cx="36232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9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1351" y="285111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4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 PSD of a Continuous-Time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PSD of a Discrete-Time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define PSD of a discrete-time power signal similarly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discrete-time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54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Mean and Energy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a linear modulated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What is its PSD?</a:t>
                </a:r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constellation points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mean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energy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272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of a Linear Modulated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𝑛𝑇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pulse shaping: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discrete-time power signal with digital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0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IID Symbols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𝑛𝑇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After pulse shaping: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uncorrelated and </a:t>
                </a:r>
                <a:r>
                  <a:rPr lang="en-US" dirty="0">
                    <a:solidFill>
                      <a:schemeClr val="tx1"/>
                    </a:solidFill>
                  </a:rPr>
                  <a:t> zero mean</a:t>
                </a:r>
              </a:p>
              <a:p>
                <a:pPr lvl="1"/>
                <a:r>
                  <a:rPr lang="en-US" dirty="0"/>
                  <a:t>Average symbol energy: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7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01305" y="144280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13359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cxnSpLocks/>
          </p:cNvCxnSpPr>
          <p:nvPr/>
        </p:nvCxnSpPr>
        <p:spPr>
          <a:xfrm>
            <a:off x="7117576" y="1959165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5568EE1-1554-4C91-B9D0-37EC17AD5679}"/>
              </a:ext>
            </a:extLst>
          </p:cNvPr>
          <p:cNvGrpSpPr/>
          <p:nvPr/>
        </p:nvGrpSpPr>
        <p:grpSpPr>
          <a:xfrm>
            <a:off x="6902515" y="1959165"/>
            <a:ext cx="1401658" cy="984358"/>
            <a:chOff x="6902515" y="1959165"/>
            <a:chExt cx="1401658" cy="984358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6C97EF-52AF-4EE8-82AC-216240850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CD3780-7E2E-4A1F-A4BB-296D9AC85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367009-72B0-4318-96AF-F2F5E03767E6}"/>
              </a:ext>
            </a:extLst>
          </p:cNvPr>
          <p:cNvCxnSpPr>
            <a:cxnSpLocks/>
          </p:cNvCxnSpPr>
          <p:nvPr/>
        </p:nvCxnSpPr>
        <p:spPr>
          <a:xfrm>
            <a:off x="8098793" y="1959165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30F189D-FB80-4076-845D-1E7C834ECFB4}"/>
              </a:ext>
            </a:extLst>
          </p:cNvPr>
          <p:cNvGrpSpPr/>
          <p:nvPr/>
        </p:nvGrpSpPr>
        <p:grpSpPr>
          <a:xfrm>
            <a:off x="8296505" y="1971419"/>
            <a:ext cx="1401658" cy="984358"/>
            <a:chOff x="6902515" y="1959165"/>
            <a:chExt cx="1401658" cy="98435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783DFD-792A-4065-92DD-CFD8A0151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60D772-B7B8-4468-9901-E29B15A20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0F3391F-4277-4556-BF56-722AF46151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C00D96-EE9E-489C-8154-B6E48321956A}"/>
              </a:ext>
            </a:extLst>
          </p:cNvPr>
          <p:cNvGrpSpPr/>
          <p:nvPr/>
        </p:nvGrpSpPr>
        <p:grpSpPr>
          <a:xfrm>
            <a:off x="8290094" y="3942956"/>
            <a:ext cx="1401658" cy="984358"/>
            <a:chOff x="6902515" y="1959165"/>
            <a:chExt cx="1401658" cy="984358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AF46E4-6A42-4F96-89D7-7D0DFA01A7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34E618A-DB29-453A-A573-240B865C9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46B675A-C6BF-40DF-85BE-7E2459145D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23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Scales low-pass signal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all </a:t>
                </a:r>
                <a:r>
                  <a:rPr lang="en-US" dirty="0" err="1"/>
                  <a:t>sideloble</a:t>
                </a:r>
                <a:endParaRPr lang="en-US" dirty="0"/>
              </a:p>
              <a:p>
                <a:r>
                  <a:rPr lang="en-US" dirty="0"/>
                  <a:t>Total power in the signal:</a:t>
                </a:r>
              </a:p>
              <a:p>
                <a:pPr lvl="1"/>
                <a:r>
                  <a:rPr lang="en-US" dirty="0"/>
                  <a:t>Area of a trapezoid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  <a:blipFill>
                <a:blip r:embed="rId2"/>
                <a:stretch>
                  <a:fillRect l="-1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blipFill>
                <a:blip r:embed="rId3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/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9F026-1C67-41CA-B724-B1D9887282AD}"/>
              </a:ext>
            </a:extLst>
          </p:cNvPr>
          <p:cNvCxnSpPr/>
          <p:nvPr/>
        </p:nvCxnSpPr>
        <p:spPr>
          <a:xfrm>
            <a:off x="6604207" y="2703953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DC8875-9536-42C1-9FDD-D6122C4BFA8A}"/>
              </a:ext>
            </a:extLst>
          </p:cNvPr>
          <p:cNvCxnSpPr/>
          <p:nvPr/>
        </p:nvCxnSpPr>
        <p:spPr>
          <a:xfrm>
            <a:off x="7605576" y="259163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526CA2-ABF9-4B6A-BBE3-4375CBCCDF61}"/>
              </a:ext>
            </a:extLst>
          </p:cNvPr>
          <p:cNvCxnSpPr/>
          <p:nvPr/>
        </p:nvCxnSpPr>
        <p:spPr>
          <a:xfrm>
            <a:off x="8290723" y="258299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2893A3-FE28-4C12-8EEC-2A4FA00B462F}"/>
              </a:ext>
            </a:extLst>
          </p:cNvPr>
          <p:cNvCxnSpPr/>
          <p:nvPr/>
        </p:nvCxnSpPr>
        <p:spPr>
          <a:xfrm>
            <a:off x="8975869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8363D3-0F4C-4B56-B840-2794406D07C5}"/>
              </a:ext>
            </a:extLst>
          </p:cNvPr>
          <p:cNvCxnSpPr/>
          <p:nvPr/>
        </p:nvCxnSpPr>
        <p:spPr>
          <a:xfrm>
            <a:off x="9707921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71E9EB-EDD8-46BA-98AD-CBB56CF48B76}"/>
              </a:ext>
            </a:extLst>
          </p:cNvPr>
          <p:cNvSpPr txBox="1"/>
          <p:nvPr/>
        </p:nvSpPr>
        <p:spPr>
          <a:xfrm>
            <a:off x="7398817" y="2816275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/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/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/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804ED2-58F0-4BF4-8055-5C8EAFC2294A}"/>
              </a:ext>
            </a:extLst>
          </p:cNvPr>
          <p:cNvCxnSpPr>
            <a:cxnSpLocks/>
          </p:cNvCxnSpPr>
          <p:nvPr/>
        </p:nvCxnSpPr>
        <p:spPr>
          <a:xfrm>
            <a:off x="7112138" y="1733633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/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0481C7C-4C83-43FB-B2D9-592D99F3CA9D}"/>
              </a:ext>
            </a:extLst>
          </p:cNvPr>
          <p:cNvCxnSpPr/>
          <p:nvPr/>
        </p:nvCxnSpPr>
        <p:spPr>
          <a:xfrm>
            <a:off x="6893887" y="2584996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/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9C2930B7-87B3-42D4-A4E0-52B3CB62F4E6}"/>
              </a:ext>
            </a:extLst>
          </p:cNvPr>
          <p:cNvGrpSpPr/>
          <p:nvPr/>
        </p:nvGrpSpPr>
        <p:grpSpPr>
          <a:xfrm>
            <a:off x="6897077" y="1733633"/>
            <a:ext cx="1401658" cy="984358"/>
            <a:chOff x="6902515" y="1959165"/>
            <a:chExt cx="1401658" cy="98435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AF2108-2192-4468-B05A-07A797FF1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AA5A8-46E9-4AFD-A819-88088B733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127F37-47E9-4DFB-BC16-5123B0CFB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E835D7-E5F4-4136-9582-CE6FDBB0945E}"/>
              </a:ext>
            </a:extLst>
          </p:cNvPr>
          <p:cNvCxnSpPr>
            <a:cxnSpLocks/>
          </p:cNvCxnSpPr>
          <p:nvPr/>
        </p:nvCxnSpPr>
        <p:spPr>
          <a:xfrm>
            <a:off x="8093355" y="1733633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DBD92F-FFFC-4F7B-940F-9D980A6E0A3D}"/>
              </a:ext>
            </a:extLst>
          </p:cNvPr>
          <p:cNvGrpSpPr/>
          <p:nvPr/>
        </p:nvGrpSpPr>
        <p:grpSpPr>
          <a:xfrm>
            <a:off x="8291067" y="1745887"/>
            <a:ext cx="1401658" cy="984358"/>
            <a:chOff x="6902515" y="1959165"/>
            <a:chExt cx="1401658" cy="98435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1D0D58-C011-4496-BDBD-BE1B8A8A5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E54B3D6-029E-4AB5-AABF-3AC6A308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ACEDCB-2B96-4684-A2B6-E2718FEF5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/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1CA475-07AB-489C-954E-5F00A0A3B2E4}"/>
              </a:ext>
            </a:extLst>
          </p:cNvPr>
          <p:cNvCxnSpPr>
            <a:cxnSpLocks/>
          </p:cNvCxnSpPr>
          <p:nvPr/>
        </p:nvCxnSpPr>
        <p:spPr>
          <a:xfrm flipV="1">
            <a:off x="6892914" y="3672969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5B10293-F18D-4921-814E-E0A2377624F0}"/>
              </a:ext>
            </a:extLst>
          </p:cNvPr>
          <p:cNvCxnSpPr>
            <a:cxnSpLocks/>
          </p:cNvCxnSpPr>
          <p:nvPr/>
        </p:nvCxnSpPr>
        <p:spPr>
          <a:xfrm flipH="1">
            <a:off x="6892915" y="3676057"/>
            <a:ext cx="140484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AD4802B-90B6-41E9-B827-F45F8CA554D0}"/>
              </a:ext>
            </a:extLst>
          </p:cNvPr>
          <p:cNvCxnSpPr>
            <a:cxnSpLocks/>
          </p:cNvCxnSpPr>
          <p:nvPr/>
        </p:nvCxnSpPr>
        <p:spPr>
          <a:xfrm flipV="1">
            <a:off x="8297762" y="3687007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/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27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Complex baseband signal</a:t>
                </a:r>
              </a:p>
              <a:p>
                <a:pPr lvl="1"/>
                <a:r>
                  <a:rPr lang="en-US" dirty="0"/>
                  <a:t>After </a:t>
                </a:r>
                <a:r>
                  <a:rPr lang="en-US" dirty="0" err="1"/>
                  <a:t>upconversion</a:t>
                </a:r>
                <a:r>
                  <a:rPr lang="en-US" dirty="0"/>
                  <a:t> will be shifted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Signal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exactly 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Exact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Approximate BW:  </a:t>
                </a:r>
                <a:r>
                  <a:rPr lang="en-US" dirty="0"/>
                  <a:t>Typically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Different measures of approximate bandwidth</a:t>
                </a:r>
              </a:p>
              <a:p>
                <a:pPr lvl="1"/>
                <a:r>
                  <a:rPr lang="en-US" dirty="0"/>
                  <a:t>3 dB bandwidth</a:t>
                </a:r>
              </a:p>
              <a:p>
                <a:pPr lvl="1"/>
                <a:r>
                  <a:rPr lang="en-US" dirty="0"/>
                  <a:t>98% bandwidth,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1026" name="Picture 2" descr="Image result for bandwid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58" y="1661445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85" y="4401879"/>
            <a:ext cx="24193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Recangular pulse:  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[−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𝑠𝑖𝑛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99% bandwidth = 10.1/T, 90% BW = 0.85/T</a:t>
                </a:r>
              </a:p>
              <a:p>
                <a:endParaRPr lang="en-US" b="0" dirty="0"/>
              </a:p>
              <a:p>
                <a:r>
                  <a:rPr lang="en-US" b="0" dirty="0"/>
                  <a:t>Sinusoidal pulse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b="0" dirty="0"/>
                  <a:t>):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0,1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1−4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discontinuities.  Less very high frequency components</a:t>
                </a:r>
              </a:p>
              <a:p>
                <a:pPr lvl="1"/>
                <a:r>
                  <a:rPr lang="en-US" dirty="0"/>
                  <a:t>99% bandwidth  = 1.2/T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07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351F-0969-447C-832E-06A19AF4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5869433" cy="4329817"/>
          </a:xfrm>
        </p:spPr>
        <p:txBody>
          <a:bodyPr/>
          <a:lstStyle/>
          <a:p>
            <a:r>
              <a:rPr lang="en-US" dirty="0"/>
              <a:t>Bandwidths for wireless devices are regulated</a:t>
            </a:r>
          </a:p>
          <a:p>
            <a:pPr lvl="1"/>
            <a:r>
              <a:rPr lang="en-US" dirty="0"/>
              <a:t>Must transmit most energy in some specified band</a:t>
            </a:r>
          </a:p>
          <a:p>
            <a:pPr lvl="1"/>
            <a:r>
              <a:rPr lang="en-US" dirty="0"/>
              <a:t>Ensures no interference between channels</a:t>
            </a:r>
          </a:p>
          <a:p>
            <a:r>
              <a:rPr lang="en-US" dirty="0"/>
              <a:t>Constraints are specified by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spectral mask</a:t>
            </a:r>
          </a:p>
          <a:p>
            <a:pPr lvl="1"/>
            <a:r>
              <a:rPr lang="en-US" dirty="0"/>
              <a:t>Represents maximum power level in each band</a:t>
            </a:r>
          </a:p>
          <a:p>
            <a:r>
              <a:rPr lang="en-US" dirty="0"/>
              <a:t>Emissions outside the main band typically very low</a:t>
            </a:r>
          </a:p>
          <a:p>
            <a:pPr lvl="1"/>
            <a:r>
              <a:rPr lang="en-US" dirty="0"/>
              <a:t>At least 20 to 40 dB below main lobe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6863716" y="1881394"/>
            <a:ext cx="250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for 802.11ad </a:t>
            </a:r>
          </a:p>
          <a:p>
            <a:r>
              <a:rPr lang="en-US" dirty="0"/>
              <a:t>Each channel is 2.16 GHz</a:t>
            </a:r>
          </a:p>
        </p:txBody>
      </p:sp>
      <p:pic>
        <p:nvPicPr>
          <p:cNvPr id="4098" name="Picture 2" descr="Image result for 802.11ad channel">
            <a:extLst>
              <a:ext uri="{FF2B5EF4-FFF2-40B4-BE49-F238E27FC236}">
                <a16:creationId xmlns:a16="http://schemas.microsoft.com/office/drawing/2014/main" id="{7B8EF5BE-6C1E-436E-955B-712BCF94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03" y="3543969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18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Bandwidth and Excess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</p:spPr>
            <p:txBody>
              <a:bodyPr/>
              <a:lstStyle/>
              <a:p>
                <a:r>
                  <a:rPr lang="en-US" dirty="0"/>
                  <a:t>Usually, signal of interest is contained in smaller band</a:t>
                </a:r>
              </a:p>
              <a:p>
                <a:pPr lvl="1"/>
                <a:r>
                  <a:rPr lang="en-US" dirty="0"/>
                  <a:t>Signal bandwidth &lt; occupied bandwidth</a:t>
                </a:r>
              </a:p>
              <a:p>
                <a:r>
                  <a:rPr lang="en-US" dirty="0"/>
                  <a:t>Excess bandwidth = Occupied – Signal bandwidth</a:t>
                </a:r>
              </a:p>
              <a:p>
                <a:pPr lvl="1"/>
                <a:r>
                  <a:rPr lang="en-US" dirty="0"/>
                  <a:t>Allows a transition region </a:t>
                </a:r>
              </a:p>
              <a:p>
                <a:pPr lvl="1"/>
                <a:r>
                  <a:rPr lang="en-US" dirty="0"/>
                  <a:t>Filters cannot roll off infinitely fast</a:t>
                </a:r>
              </a:p>
              <a:p>
                <a:r>
                  <a:rPr lang="en-US" dirty="0"/>
                  <a:t>802.11ad example:</a:t>
                </a:r>
              </a:p>
              <a:p>
                <a:pPr lvl="1"/>
                <a:r>
                  <a:rPr lang="en-US" dirty="0"/>
                  <a:t>Sample rate typically 1.76 </a:t>
                </a:r>
                <a:r>
                  <a:rPr lang="en-US" dirty="0" err="1"/>
                  <a:t>Gsamp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Lower frequencies, excess bandwidth is even smaller</a:t>
                </a:r>
              </a:p>
              <a:p>
                <a:pPr lvl="1"/>
                <a:r>
                  <a:rPr lang="en-US" dirty="0"/>
                  <a:t>Ex.  LTE 20 MHz channel</a:t>
                </a:r>
              </a:p>
              <a:p>
                <a:pPr lvl="1"/>
                <a:r>
                  <a:rPr lang="en-US" dirty="0"/>
                  <a:t>Signal bandwidth = 18 MHz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  <a:blipFill>
                <a:blip r:embed="rId2"/>
                <a:stretch>
                  <a:fillRect l="-2492" t="-1549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7093528" y="146541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mask for 802.11ad</a:t>
            </a:r>
          </a:p>
        </p:txBody>
      </p:sp>
      <p:pic>
        <p:nvPicPr>
          <p:cNvPr id="3074" name="Picture 2" descr="Image result for 802.11 pulse shape filter">
            <a:extLst>
              <a:ext uri="{FF2B5EF4-FFF2-40B4-BE49-F238E27FC236}">
                <a16:creationId xmlns:a16="http://schemas.microsoft.com/office/drawing/2014/main" id="{BF984B56-9EB2-4BC8-99AC-8179657C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60" y="1881271"/>
            <a:ext cx="4029635" cy="26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5B9EE4-8B36-4953-AD3F-8ACD892A52A0}"/>
              </a:ext>
            </a:extLst>
          </p:cNvPr>
          <p:cNvCxnSpPr/>
          <p:nvPr/>
        </p:nvCxnSpPr>
        <p:spPr>
          <a:xfrm>
            <a:off x="8238908" y="2564120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4FB761-5F5B-4C1C-855E-456EC1532DC3}"/>
              </a:ext>
            </a:extLst>
          </p:cNvPr>
          <p:cNvCxnSpPr/>
          <p:nvPr/>
        </p:nvCxnSpPr>
        <p:spPr>
          <a:xfrm>
            <a:off x="9025550" y="2533338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82FA3-41E5-4C22-BBE3-1DB8EC4E1C70}"/>
              </a:ext>
            </a:extLst>
          </p:cNvPr>
          <p:cNvCxnSpPr>
            <a:cxnSpLocks/>
          </p:cNvCxnSpPr>
          <p:nvPr/>
        </p:nvCxnSpPr>
        <p:spPr>
          <a:xfrm>
            <a:off x="8877207" y="2564121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FF07C1-D060-4F3E-956B-94E03B2F13E4}"/>
              </a:ext>
            </a:extLst>
          </p:cNvPr>
          <p:cNvCxnSpPr>
            <a:cxnSpLocks/>
          </p:cNvCxnSpPr>
          <p:nvPr/>
        </p:nvCxnSpPr>
        <p:spPr>
          <a:xfrm>
            <a:off x="8405659" y="2564120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330FF-3E9E-405A-9206-3851B036B194}"/>
              </a:ext>
            </a:extLst>
          </p:cNvPr>
          <p:cNvCxnSpPr>
            <a:cxnSpLocks/>
          </p:cNvCxnSpPr>
          <p:nvPr/>
        </p:nvCxnSpPr>
        <p:spPr>
          <a:xfrm>
            <a:off x="8405659" y="4812280"/>
            <a:ext cx="47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8C2D6-2B88-4599-949A-77E17E05EB3D}"/>
              </a:ext>
            </a:extLst>
          </p:cNvPr>
          <p:cNvCxnSpPr/>
          <p:nvPr/>
        </p:nvCxnSpPr>
        <p:spPr>
          <a:xfrm flipH="1">
            <a:off x="8877207" y="4812280"/>
            <a:ext cx="66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C1E9A0-931C-4FE0-97B7-2192720CA3A6}"/>
              </a:ext>
            </a:extLst>
          </p:cNvPr>
          <p:cNvSpPr txBox="1"/>
          <p:nvPr/>
        </p:nvSpPr>
        <p:spPr>
          <a:xfrm>
            <a:off x="9544467" y="4649855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bandwidth=1.76 GHz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CB7A-36F9-4D8E-8B0E-B8C5FCCB6A9D}"/>
              </a:ext>
            </a:extLst>
          </p:cNvPr>
          <p:cNvSpPr txBox="1"/>
          <p:nvPr/>
        </p:nvSpPr>
        <p:spPr>
          <a:xfrm>
            <a:off x="9558743" y="5145493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Occupied bandwidth=2.16 GHz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E1E9A0-43D1-4E0E-B11D-5DD713F6C7C0}"/>
              </a:ext>
            </a:extLst>
          </p:cNvPr>
          <p:cNvCxnSpPr>
            <a:cxnSpLocks/>
          </p:cNvCxnSpPr>
          <p:nvPr/>
        </p:nvCxnSpPr>
        <p:spPr>
          <a:xfrm flipH="1">
            <a:off x="9025550" y="5328173"/>
            <a:ext cx="518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2BCE9-B1E5-401F-8BC0-D6E7EC383E31}"/>
              </a:ext>
            </a:extLst>
          </p:cNvPr>
          <p:cNvSpPr txBox="1"/>
          <p:nvPr/>
        </p:nvSpPr>
        <p:spPr>
          <a:xfrm>
            <a:off x="9558743" y="5574534"/>
            <a:ext cx="1884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Excess bandwidth=22%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3E1BCF-C00C-4974-A3CA-D45EDDFBD457}"/>
              </a:ext>
            </a:extLst>
          </p:cNvPr>
          <p:cNvCxnSpPr>
            <a:cxnSpLocks/>
          </p:cNvCxnSpPr>
          <p:nvPr/>
        </p:nvCxnSpPr>
        <p:spPr>
          <a:xfrm flipV="1">
            <a:off x="8238908" y="5328173"/>
            <a:ext cx="786642" cy="5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1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87956" y="327828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8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Want to design pulse with two goals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1.  Bandwidth limits:</a:t>
                </a:r>
              </a:p>
              <a:p>
                <a:pPr lvl="1"/>
                <a:r>
                  <a:rPr lang="en-US" dirty="0"/>
                  <a:t>Most systems (esp. RF) impose bandwidth limits on transmissions.</a:t>
                </a:r>
              </a:p>
              <a:p>
                <a:pPr lvl="1"/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(single-sided) bandwidth limit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2:  Recover symbols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Sufficient condition:  Use zero ISI pulse </a:t>
                </a:r>
              </a:p>
              <a:p>
                <a:pPr lvl="1"/>
                <a:r>
                  <a:rPr lang="en-US" dirty="0"/>
                  <a:t>Then recover with correct sampling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find a pulse shape satisfying both goals?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4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sinc interpolation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Use </a:t>
                </a:r>
                <a:r>
                  <a:rPr lang="en-US" dirty="0" err="1"/>
                  <a:t>sinc</a:t>
                </a:r>
                <a:r>
                  <a:rPr lang="en-US" dirty="0"/>
                  <a:t>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Satisfies zero ISI condition: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Two-sided bandwidth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Conclusion:  </a:t>
                </a:r>
                <a:r>
                  <a:rPr lang="en-US" dirty="0" err="1"/>
                  <a:t>sinc</a:t>
                </a:r>
                <a:r>
                  <a:rPr lang="en-US" dirty="0"/>
                  <a:t> pulse satisfies two goals</a:t>
                </a:r>
              </a:p>
              <a:p>
                <a:pPr lvl="1"/>
                <a:r>
                  <a:rPr lang="en-US" dirty="0"/>
                  <a:t>If BW limit &gt;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sinc interpola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blipFill>
                <a:blip r:embed="rId2"/>
                <a:stretch>
                  <a:fillRect l="-1095" t="-1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Image result for sinc interpo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79" y="1100514"/>
            <a:ext cx="5231513" cy="39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08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ABF9-2868-4989-8669-6F9DBC14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 Shaping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48C2-F61C-4FBF-9F7B-5BB19330C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998720" cy="4329817"/>
          </a:xfrm>
        </p:spPr>
        <p:txBody>
          <a:bodyPr/>
          <a:lstStyle/>
          <a:p>
            <a:r>
              <a:rPr lang="en-US" dirty="0"/>
              <a:t>BPSK symbols </a:t>
            </a:r>
          </a:p>
          <a:p>
            <a:r>
              <a:rPr lang="en-US" dirty="0" err="1"/>
              <a:t>Sinc</a:t>
            </a:r>
            <a:r>
              <a:rPr lang="en-US" dirty="0"/>
              <a:t> pulse interpolates  the symbols exactly</a:t>
            </a:r>
          </a:p>
          <a:p>
            <a:r>
              <a:rPr lang="en-US" dirty="0"/>
              <a:t>No out of band emissions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Waveform varies rapidly between samples</a:t>
            </a:r>
          </a:p>
          <a:p>
            <a:pPr lvl="1"/>
            <a:r>
              <a:rPr lang="en-US" dirty="0"/>
              <a:t>Synchronization offsets will cause errors</a:t>
            </a:r>
          </a:p>
          <a:p>
            <a:pPr lvl="1"/>
            <a:r>
              <a:rPr lang="en-US" dirty="0"/>
              <a:t>High peak-to-average ratio</a:t>
            </a:r>
          </a:p>
          <a:p>
            <a:pPr lvl="1"/>
            <a:r>
              <a:rPr lang="en-US" dirty="0"/>
              <a:t>Needs an infinite length to implement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F4E5-DB64-4F44-8E81-7E49A2D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64D59-6204-443B-AD1F-5C21D360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68" y="1564500"/>
            <a:ext cx="4478312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EDA-4B57-4CEA-818D-B157215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Unit:  Up- and Down-Conversion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CA4-6A58-426F-AC43-C93608CB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678" y="3809766"/>
            <a:ext cx="10058400" cy="1835075"/>
          </a:xfrm>
        </p:spPr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TX:  Convert an analog baseband IQ to real passband</a:t>
            </a:r>
          </a:p>
          <a:p>
            <a:r>
              <a:rPr lang="en-US" dirty="0" err="1"/>
              <a:t>Downconversion</a:t>
            </a:r>
            <a:r>
              <a:rPr lang="en-US" dirty="0"/>
              <a:t> in RX:  Convert real passband to analog IQ</a:t>
            </a:r>
          </a:p>
          <a:p>
            <a:r>
              <a:rPr lang="en-US" dirty="0"/>
              <a:t>But, baseband signal is complex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analog</a:t>
            </a:r>
          </a:p>
          <a:p>
            <a:r>
              <a:rPr lang="en-US" dirty="0"/>
              <a:t>How do we transmit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digital</a:t>
            </a:r>
            <a:r>
              <a:rPr lang="en-US" dirty="0"/>
              <a:t> information?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6ACCC-649A-462B-9CCD-5F749401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0F70F-DBBF-4DA1-9959-75CA0A7C6E1C}"/>
              </a:ext>
            </a:extLst>
          </p:cNvPr>
          <p:cNvCxnSpPr/>
          <p:nvPr/>
        </p:nvCxnSpPr>
        <p:spPr>
          <a:xfrm>
            <a:off x="2451378" y="30282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1F7F3EF-6B20-42C6-B4D4-584C593BBE39}"/>
              </a:ext>
            </a:extLst>
          </p:cNvPr>
          <p:cNvSpPr/>
          <p:nvPr/>
        </p:nvSpPr>
        <p:spPr>
          <a:xfrm>
            <a:off x="2984778" y="20376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1C706B-3B85-4976-AED4-AC602CC4E643}"/>
              </a:ext>
            </a:extLst>
          </p:cNvPr>
          <p:cNvCxnSpPr>
            <a:cxnSpLocks/>
          </p:cNvCxnSpPr>
          <p:nvPr/>
        </p:nvCxnSpPr>
        <p:spPr>
          <a:xfrm>
            <a:off x="3251479" y="2843534"/>
            <a:ext cx="0" cy="28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840342-C6EE-4900-B44A-5C6C7B59824E}"/>
              </a:ext>
            </a:extLst>
          </p:cNvPr>
          <p:cNvSpPr txBox="1"/>
          <p:nvPr/>
        </p:nvSpPr>
        <p:spPr>
          <a:xfrm>
            <a:off x="3093299" y="31276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A9850-2D31-48FF-B19F-F58354E7766F}"/>
              </a:ext>
            </a:extLst>
          </p:cNvPr>
          <p:cNvSpPr txBox="1"/>
          <p:nvPr/>
        </p:nvSpPr>
        <p:spPr>
          <a:xfrm>
            <a:off x="3814872" y="26472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9070A7-8515-44F1-86BD-3303DA18BD7B}"/>
              </a:ext>
            </a:extLst>
          </p:cNvPr>
          <p:cNvCxnSpPr/>
          <p:nvPr/>
        </p:nvCxnSpPr>
        <p:spPr>
          <a:xfrm>
            <a:off x="6312550" y="3003832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9823C-4EED-42A9-9CDC-D6EB0CA0B02C}"/>
              </a:ext>
            </a:extLst>
          </p:cNvPr>
          <p:cNvSpPr/>
          <p:nvPr/>
        </p:nvSpPr>
        <p:spPr>
          <a:xfrm>
            <a:off x="7912750" y="20259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85431-8C43-47FA-8866-1003B6B14E8B}"/>
              </a:ext>
            </a:extLst>
          </p:cNvPr>
          <p:cNvCxnSpPr/>
          <p:nvPr/>
        </p:nvCxnSpPr>
        <p:spPr>
          <a:xfrm>
            <a:off x="8179450" y="1919570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D9115E-CEB7-4EB0-8A5B-BFFFA60CD083}"/>
              </a:ext>
            </a:extLst>
          </p:cNvPr>
          <p:cNvSpPr txBox="1"/>
          <p:nvPr/>
        </p:nvSpPr>
        <p:spPr>
          <a:xfrm>
            <a:off x="8831992" y="26588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05E91-8F3F-4128-A8B8-3107C84481A6}"/>
              </a:ext>
            </a:extLst>
          </p:cNvPr>
          <p:cNvSpPr/>
          <p:nvPr/>
        </p:nvSpPr>
        <p:spPr>
          <a:xfrm>
            <a:off x="6617350" y="20132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68C664-88D5-4E5F-B709-7BD62394C054}"/>
              </a:ext>
            </a:extLst>
          </p:cNvPr>
          <p:cNvCxnSpPr/>
          <p:nvPr/>
        </p:nvCxnSpPr>
        <p:spPr>
          <a:xfrm>
            <a:off x="6884050" y="1931238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/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FC983D-818E-4B95-8788-881820CC6EAB}"/>
              </a:ext>
            </a:extLst>
          </p:cNvPr>
          <p:cNvCxnSpPr>
            <a:cxnSpLocks/>
          </p:cNvCxnSpPr>
          <p:nvPr/>
        </p:nvCxnSpPr>
        <p:spPr>
          <a:xfrm flipH="1">
            <a:off x="7603899" y="2831867"/>
            <a:ext cx="1" cy="29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35D6B8-AB27-4248-A884-8EED74BFACF0}"/>
              </a:ext>
            </a:extLst>
          </p:cNvPr>
          <p:cNvSpPr txBox="1"/>
          <p:nvPr/>
        </p:nvSpPr>
        <p:spPr>
          <a:xfrm>
            <a:off x="7469828" y="31306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Right Arrow 33">
            <a:extLst>
              <a:ext uri="{FF2B5EF4-FFF2-40B4-BE49-F238E27FC236}">
                <a16:creationId xmlns:a16="http://schemas.microsoft.com/office/drawing/2014/main" id="{A42E32B4-EE2B-4891-A7BC-D3D48F29C25C}"/>
              </a:ext>
            </a:extLst>
          </p:cNvPr>
          <p:cNvSpPr/>
          <p:nvPr/>
        </p:nvSpPr>
        <p:spPr>
          <a:xfrm>
            <a:off x="4394478" y="2037600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34">
            <a:extLst>
              <a:ext uri="{FF2B5EF4-FFF2-40B4-BE49-F238E27FC236}">
                <a16:creationId xmlns:a16="http://schemas.microsoft.com/office/drawing/2014/main" id="{F2165D96-652A-40A0-B0EE-AD8B18B668A3}"/>
              </a:ext>
            </a:extLst>
          </p:cNvPr>
          <p:cNvSpPr/>
          <p:nvPr/>
        </p:nvSpPr>
        <p:spPr>
          <a:xfrm rot="10800000">
            <a:off x="4394478" y="2626801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2599A-48A8-44F1-B41C-999441D1C56A}"/>
              </a:ext>
            </a:extLst>
          </p:cNvPr>
          <p:cNvSpPr txBox="1"/>
          <p:nvPr/>
        </p:nvSpPr>
        <p:spPr>
          <a:xfrm>
            <a:off x="4432579" y="1656600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B2285-835C-4BCE-B8A0-275E4CBD338D}"/>
              </a:ext>
            </a:extLst>
          </p:cNvPr>
          <p:cNvSpPr txBox="1"/>
          <p:nvPr/>
        </p:nvSpPr>
        <p:spPr>
          <a:xfrm>
            <a:off x="4280179" y="3039868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FA01D-4CDB-4055-84ED-40CA0CD4F7B3}"/>
              </a:ext>
            </a:extLst>
          </p:cNvPr>
          <p:cNvSpPr txBox="1"/>
          <p:nvPr/>
        </p:nvSpPr>
        <p:spPr>
          <a:xfrm>
            <a:off x="2747254" y="1373538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Analog </a:t>
            </a:r>
            <a:br>
              <a:rPr lang="en-US" dirty="0">
                <a:solidFill>
                  <a:srgbClr val="0F6FC6"/>
                </a:solidFill>
              </a:rPr>
            </a:br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/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3F9FAD3-A0DB-4B1D-AF9A-25F7FDE6779E}"/>
              </a:ext>
            </a:extLst>
          </p:cNvPr>
          <p:cNvSpPr txBox="1"/>
          <p:nvPr/>
        </p:nvSpPr>
        <p:spPr>
          <a:xfrm>
            <a:off x="6945656" y="144436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</p:spTree>
    <p:extLst>
      <p:ext uri="{BB962C8B-B14F-4D97-AF65-F5344CB8AC3E}">
        <p14:creationId xmlns:p14="http://schemas.microsoft.com/office/powerpoint/2010/main" val="133588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D15-E91C-4D5A-B122-D8063B5B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</p:spPr>
            <p:txBody>
              <a:bodyPr/>
              <a:lstStyle/>
              <a:p>
                <a:r>
                  <a:rPr lang="en-US" dirty="0"/>
                  <a:t>Set of filters parametrized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 err="1"/>
                  <a:t>rolloff</a:t>
                </a:r>
                <a:endParaRPr lang="en-US" dirty="0"/>
              </a:p>
              <a:p>
                <a:r>
                  <a:rPr lang="en-US" dirty="0"/>
                  <a:t>Excess bandwidth percentage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Ideal </a:t>
                </a:r>
                <a:r>
                  <a:rPr lang="en-US" dirty="0" err="1"/>
                  <a:t>sinc</a:t>
                </a:r>
                <a:r>
                  <a:rPr lang="en-US" dirty="0"/>
                  <a:t> filter</a:t>
                </a:r>
              </a:p>
              <a:p>
                <a:pPr lvl="1"/>
                <a:r>
                  <a:rPr lang="en-US" dirty="0"/>
                  <a:t>No excess bandwidth. 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Creates excess bandwidth</a:t>
                </a:r>
              </a:p>
              <a:p>
                <a:pPr lvl="1"/>
                <a:r>
                  <a:rPr lang="en-US" dirty="0"/>
                  <a:t>But, allows shorter filter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  <a:blipFill>
                <a:blip r:embed="rId2"/>
                <a:stretch>
                  <a:fillRect l="-275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289D-83DC-4AF4-8C8B-DE884449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2050" name="Picture 2" descr="https://upload.wikimedia.org/wikipedia/commons/thumb/a/a1/Raised-cosine_filter.svg/1920px-Raised-cosine_filter.svg.png">
            <a:extLst>
              <a:ext uri="{FF2B5EF4-FFF2-40B4-BE49-F238E27FC236}">
                <a16:creationId xmlns:a16="http://schemas.microsoft.com/office/drawing/2014/main" id="{0578C4BC-0D5B-480E-9A9E-9F6061812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967872"/>
            <a:ext cx="3918857" cy="210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8/8b/Raised-cosine-impulse.svg/1920px-Raised-cosine-impulse.svg.png">
            <a:extLst>
              <a:ext uri="{FF2B5EF4-FFF2-40B4-BE49-F238E27FC236}">
                <a16:creationId xmlns:a16="http://schemas.microsoft.com/office/drawing/2014/main" id="{3286B587-3705-43BB-A2B0-79E13A46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27" y="3341668"/>
            <a:ext cx="3872753" cy="20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66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B36B-F9FA-43B2-B97A-BA0C124A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 Illustrated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</p:spPr>
            <p:txBody>
              <a:bodyPr/>
              <a:lstStyle/>
              <a:p>
                <a:r>
                  <a:rPr lang="en-US" dirty="0"/>
                  <a:t>Plotted to the right:</a:t>
                </a:r>
              </a:p>
              <a:p>
                <a:pPr lvl="1"/>
                <a:r>
                  <a:rPr lang="en-US" dirty="0"/>
                  <a:t>BPSK symbols filtered with raised cosine filters</a:t>
                </a:r>
              </a:p>
              <a:p>
                <a:r>
                  <a:rPr lang="en-US" dirty="0"/>
                  <a:t>Higher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Symbol transitions are faster</a:t>
                </a:r>
              </a:p>
              <a:p>
                <a:pPr lvl="1"/>
                <a:r>
                  <a:rPr lang="en-US" dirty="0"/>
                  <a:t>More out-of-band emissions</a:t>
                </a:r>
              </a:p>
              <a:p>
                <a:pPr lvl="1"/>
                <a:r>
                  <a:rPr lang="en-US" dirty="0"/>
                  <a:t>But, less peak-to-average</a:t>
                </a:r>
              </a:p>
              <a:p>
                <a:pPr lvl="1"/>
                <a:r>
                  <a:rPr lang="en-US" dirty="0"/>
                  <a:t>Less variations between symbols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  <a:blipFill>
                <a:blip r:embed="rId2"/>
                <a:stretch>
                  <a:fillRect l="-292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77865-45AA-41CA-B5D5-196C2240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A1F5F-C721-4CA0-A4A8-769BBC4B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33" y="1600615"/>
            <a:ext cx="4128988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4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50971" y="374977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Analog LPF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62369"/>
            <a:ext cx="10058400" cy="2906727"/>
          </a:xfrm>
        </p:spPr>
        <p:txBody>
          <a:bodyPr/>
          <a:lstStyle/>
          <a:p>
            <a:r>
              <a:rPr lang="en-US" dirty="0"/>
              <a:t>Up to now, we have assumed simple two stage linear modulation</a:t>
            </a:r>
          </a:p>
          <a:p>
            <a:pPr lvl="1"/>
            <a:r>
              <a:rPr lang="en-US" dirty="0"/>
              <a:t>DAC followed by LPF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Challenges</a:t>
            </a:r>
            <a:r>
              <a:rPr lang="en-US" dirty="0"/>
              <a:t>:  LPF must be implemented in analog.</a:t>
            </a:r>
          </a:p>
          <a:p>
            <a:pPr lvl="1"/>
            <a:r>
              <a:rPr lang="en-US" dirty="0"/>
              <a:t>Want LPF filter to approximate ideal Rectangular response</a:t>
            </a:r>
          </a:p>
          <a:p>
            <a:pPr lvl="1"/>
            <a:r>
              <a:rPr lang="en-US" dirty="0"/>
              <a:t>Difficult to implement in analog</a:t>
            </a:r>
          </a:p>
          <a:p>
            <a:pPr lvl="1"/>
            <a:r>
              <a:rPr lang="en-US" dirty="0"/>
              <a:t>Analog filters typically have limited roll-off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394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Pulse Shaping 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650" y="4700478"/>
            <a:ext cx="7772400" cy="1105019"/>
          </a:xfrm>
        </p:spPr>
        <p:txBody>
          <a:bodyPr/>
          <a:lstStyle/>
          <a:p>
            <a:r>
              <a:rPr lang="en-US" dirty="0"/>
              <a:t>Practical pulse shaping:</a:t>
            </a:r>
          </a:p>
          <a:p>
            <a:pPr lvl="1"/>
            <a:r>
              <a:rPr lang="en-US" dirty="0"/>
              <a:t>Combination of analog and digital filtering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3949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82349" y="2752651"/>
            <a:ext cx="457200" cy="533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10949" y="2851075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72749" y="298338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Complex </a:t>
                </a:r>
                <a:br>
                  <a:rPr lang="en-US" sz="1400" dirty="0"/>
                </a:br>
                <a:r>
                  <a:rPr lang="en-US" sz="1400" dirty="0"/>
                  <a:t>symbols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rate =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blipFill>
                <a:blip r:embed="rId2"/>
                <a:stretch>
                  <a:fillRect l="-1382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6" idx="6"/>
            <a:endCxn id="5" idx="1"/>
          </p:cNvCxnSpPr>
          <p:nvPr/>
        </p:nvCxnSpPr>
        <p:spPr>
          <a:xfrm flipV="1">
            <a:off x="3239549" y="3018205"/>
            <a:ext cx="914400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Digital LPF, cutoff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blipFill>
                <a:blip r:embed="rId3"/>
                <a:stretch>
                  <a:fillRect l="-680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rate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blipFill>
                <a:blip r:embed="rId4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Upsample by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with zero insertion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blipFill>
                <a:blip r:embed="rId5"/>
                <a:stretch>
                  <a:fillRect l="-1389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5" idx="3"/>
            <a:endCxn id="29" idx="1"/>
          </p:cNvCxnSpPr>
          <p:nvPr/>
        </p:nvCxnSpPr>
        <p:spPr>
          <a:xfrm flipV="1">
            <a:off x="5068349" y="3013647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574865" y="2693766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DAC </a:t>
                </a:r>
                <a:br>
                  <a:rPr lang="en-US" sz="1400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blipFill>
                <a:blip r:embed="rId6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29" idx="3"/>
            <a:endCxn id="35" idx="1"/>
          </p:cNvCxnSpPr>
          <p:nvPr/>
        </p:nvCxnSpPr>
        <p:spPr>
          <a:xfrm>
            <a:off x="6489265" y="3013647"/>
            <a:ext cx="492368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81633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913311" y="3017072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Analog LPF, </a:t>
                </a:r>
                <a:br>
                  <a:rPr lang="en-US" sz="1400" dirty="0"/>
                </a:br>
                <a:r>
                  <a:rPr lang="en-US" sz="1400" dirty="0"/>
                  <a:t>cutoff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blipFill>
                <a:blip r:embed="rId7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Complex baseband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blipFill>
                <a:blip r:embed="rId8"/>
                <a:stretch>
                  <a:fillRect l="-1200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49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Upsample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zero insertion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Digitally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with DAC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691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Analysis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= 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at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1: </a:t>
                </a:r>
                <a:r>
                  <a:rPr lang="en-US" dirty="0" err="1"/>
                  <a:t>Upsample</a:t>
                </a:r>
                <a:r>
                  <a:rPr lang="en-US" dirty="0"/>
                  <a:t> with zero insertion: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Upsampled</a:t>
                </a:r>
                <a:r>
                  <a:rPr lang="en-US" dirty="0"/>
                  <a:t> signal has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2: Digital filter with DTFT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Design filter to have cutoff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Theoretically, can use infinite </a:t>
                </a:r>
                <a:r>
                  <a:rPr lang="en-US" dirty="0" err="1"/>
                  <a:t>sinc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But, in practice use long FIR filter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94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Interpretation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Step 3:  DAC and analog filtering</a:t>
                </a:r>
              </a:p>
              <a:p>
                <a:pPr lvl="1"/>
                <a:r>
                  <a:rPr lang="en-US" dirty="0"/>
                  <a:t>Create an impulse train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Repeated images once every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Cut-off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605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Images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Complex symbols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Upsampling</a:t>
                </a:r>
                <a:r>
                  <a:rPr lang="en-US" dirty="0"/>
                  <a:t> w/ zero insertion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shown)</a:t>
                </a:r>
              </a:p>
              <a:p>
                <a:endParaRPr lang="en-US" dirty="0"/>
              </a:p>
              <a:p>
                <a:r>
                  <a:rPr lang="en-US" dirty="0"/>
                  <a:t>Digital filtering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  <a:blipFill>
                <a:blip r:embed="rId2"/>
                <a:stretch>
                  <a:fillRect l="-7692" t="-1467" r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891974" y="1388188"/>
            <a:ext cx="2362200" cy="1599611"/>
            <a:chOff x="3886200" y="1342879"/>
            <a:chExt cx="2362200" cy="159961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86200" y="2286000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4191000" y="1635368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10100" y="220980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05400" y="2203938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>
              <a:off x="5181599" y="1647090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600699" y="2221522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5999" y="221566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60632" y="236220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4346332" y="1632440"/>
              <a:ext cx="5099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4063427" y="3630341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420556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62466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1996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5196167" y="301949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615267" y="359392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10567" y="358806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75200" y="373460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H="1">
            <a:off x="4360900" y="3004846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6197026" y="301388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616126" y="358831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111426" y="358245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/>
          <p:cNvSpPr/>
          <p:nvPr/>
        </p:nvSpPr>
        <p:spPr>
          <a:xfrm>
            <a:off x="718469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379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09909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4084308" y="5030446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226449" y="440787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464554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4084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36148" y="499403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131448" y="498817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496081" y="513471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blipFill>
                <a:blip r:embed="rId13"/>
                <a:stretch>
                  <a:fillRect l="-178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 flipH="1">
            <a:off x="4381781" y="4404951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6637007" y="498842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132307" y="498256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/>
          <p:cNvSpPr/>
          <p:nvPr/>
        </p:nvSpPr>
        <p:spPr>
          <a:xfrm>
            <a:off x="6236959" y="441770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762467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1997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>
            <a:off x="4221316" y="4246027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009695" y="4246028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220709" y="5030446"/>
            <a:ext cx="829406" cy="117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42818" y="4282440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061106" y="4282441"/>
            <a:ext cx="167054" cy="77645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123629" y="4173603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035226" y="4276329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66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086" y="1534543"/>
            <a:ext cx="1828800" cy="4572000"/>
          </a:xfrm>
        </p:spPr>
        <p:txBody>
          <a:bodyPr/>
          <a:lstStyle/>
          <a:p>
            <a:r>
              <a:rPr lang="en-US" dirty="0"/>
              <a:t>Pulse train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DAC and analog filtering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64325" y="2365342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606466" y="1742775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2556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2086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16165" y="232892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11465" y="232306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76098" y="2469608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>
            <a:off x="3761798" y="1739847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017024" y="232331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12324" y="231745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5616976" y="1752600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00469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9999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3464325" y="4112110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2556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2086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16165" y="407569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11465" y="406983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76098" y="4216376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blipFill>
                <a:blip r:embed="rId6"/>
                <a:stretch>
                  <a:fillRect l="-185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H="1">
            <a:off x="3876098" y="3487649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6017024" y="407008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12324" y="406422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0469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9999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3677536" y="348764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781216" y="3318061"/>
            <a:ext cx="112394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913955" y="3335655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40005" y="4113529"/>
            <a:ext cx="1886865" cy="218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18187" y="3219669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0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How do we transmit digital information over an analog channel?</a:t>
                </a:r>
              </a:p>
              <a:p>
                <a:r>
                  <a:rPr lang="en-US" dirty="0"/>
                  <a:t>Simple idea:  At the transmitter</a:t>
                </a:r>
              </a:p>
              <a:p>
                <a:pPr lvl="1"/>
                <a:r>
                  <a:rPr lang="en-US" dirty="0"/>
                  <a:t>Take a sequence of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010010…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Divide time into intervals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the receiver:</a:t>
                </a:r>
              </a:p>
              <a:p>
                <a:pPr lvl="1"/>
                <a:r>
                  <a:rPr lang="en-US" dirty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interval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 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41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show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Effective 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73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Pulse 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Can show that the resulting signal is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Effective pulse shape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𝑑𝑖𝑔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Idea: 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Simple idea exhibits three key steps:</a:t>
                </a:r>
              </a:p>
              <a:p>
                <a:r>
                  <a:rPr lang="en-US" dirty="0"/>
                  <a:t>Step 1.  Map bits to symbols: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Step 2.  Modulate to a pulse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3.  Upconvert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Modulation General Procedure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5" y="4066314"/>
            <a:ext cx="8371059" cy="1919637"/>
          </a:xfrm>
        </p:spPr>
        <p:txBody>
          <a:bodyPr/>
          <a:lstStyle/>
          <a:p>
            <a:r>
              <a:rPr lang="en-US" dirty="0"/>
              <a:t>Most communication systems follow the same three steps</a:t>
            </a:r>
          </a:p>
          <a:p>
            <a:pPr lvl="1"/>
            <a:r>
              <a:rPr lang="en-US" dirty="0"/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437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2120748" y="1566620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2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23757</TotalTime>
  <Words>3130</Words>
  <Application>Microsoft Office PowerPoint</Application>
  <PresentationFormat>Widescreen</PresentationFormat>
  <Paragraphs>755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Calibri</vt:lpstr>
      <vt:lpstr>Cambria Math</vt:lpstr>
      <vt:lpstr>Wingdings</vt:lpstr>
      <vt:lpstr>Retrospect</vt:lpstr>
      <vt:lpstr>Unit 2: Symbol Mapping  and TX Filtering</vt:lpstr>
      <vt:lpstr>Learning Objectives</vt:lpstr>
      <vt:lpstr>This Unit</vt:lpstr>
      <vt:lpstr>Outline</vt:lpstr>
      <vt:lpstr>Last Unit:  Up- and Down-Conversion</vt:lpstr>
      <vt:lpstr>Simple Idea</vt:lpstr>
      <vt:lpstr>Simple Idea:  Continued</vt:lpstr>
      <vt:lpstr>Digital Modulation General Procedure</vt:lpstr>
      <vt:lpstr>Step 1:  Symbol Mapping</vt:lpstr>
      <vt:lpstr>Step 1:  Bit to Symbol Mapping</vt:lpstr>
      <vt:lpstr>Example:  BPSK</vt:lpstr>
      <vt:lpstr>Example 2:  4-PAM and QPSK</vt:lpstr>
      <vt:lpstr>Higher-Order Modulation</vt:lpstr>
      <vt:lpstr>Example Problem</vt:lpstr>
      <vt:lpstr>Outline</vt:lpstr>
      <vt:lpstr>Step 2:  DAC and Pulse Shaping</vt:lpstr>
      <vt:lpstr>Digital-Analog Conversion (DAC)</vt:lpstr>
      <vt:lpstr>Problem with DAC only solution</vt:lpstr>
      <vt:lpstr>DAC + Filtering</vt:lpstr>
      <vt:lpstr>Infinite Pulse Series Representation</vt:lpstr>
      <vt:lpstr>Theoretical Pulse Shape Model</vt:lpstr>
      <vt:lpstr>Zero ISI Pulse</vt:lpstr>
      <vt:lpstr>Simple Pulse Shapes</vt:lpstr>
      <vt:lpstr>Sample Problem</vt:lpstr>
      <vt:lpstr>Outline</vt:lpstr>
      <vt:lpstr>Bandwidth and US Spectral Allocations</vt:lpstr>
      <vt:lpstr>Bandwidth:  A Basic Resource</vt:lpstr>
      <vt:lpstr>Fourier Transform of Modulated Signal</vt:lpstr>
      <vt:lpstr>Review of DTFT</vt:lpstr>
      <vt:lpstr>Common DTFT Pairs</vt:lpstr>
      <vt:lpstr>Fourier Analysis of Modulation</vt:lpstr>
      <vt:lpstr>Example Problem:  Part 1</vt:lpstr>
      <vt:lpstr>Example Problem:  Part 2</vt:lpstr>
      <vt:lpstr>Outline</vt:lpstr>
      <vt:lpstr>Review:  PSD of a Continuous-Time Signal</vt:lpstr>
      <vt:lpstr>PSD of a Discrete-Time Signal</vt:lpstr>
      <vt:lpstr>Symbol Mean and Energy</vt:lpstr>
      <vt:lpstr>PSD of a Linear Modulated Signal</vt:lpstr>
      <vt:lpstr>Special Case: IID Symbols</vt:lpstr>
      <vt:lpstr>Example Problem:  Part 1</vt:lpstr>
      <vt:lpstr>Example Problem:  Part 2</vt:lpstr>
      <vt:lpstr>Measuring Bandwidth</vt:lpstr>
      <vt:lpstr>Examples</vt:lpstr>
      <vt:lpstr>Spectral Masks</vt:lpstr>
      <vt:lpstr>Signal Bandwidth and Excess Bandwidth</vt:lpstr>
      <vt:lpstr>Outline</vt:lpstr>
      <vt:lpstr>Design Goals</vt:lpstr>
      <vt:lpstr>Sinc Pulse</vt:lpstr>
      <vt:lpstr>Sinc Pulse Shaping Illustrated</vt:lpstr>
      <vt:lpstr>Cosine Filtering</vt:lpstr>
      <vt:lpstr>Cosine Filtering Illustrated</vt:lpstr>
      <vt:lpstr>Outline</vt:lpstr>
      <vt:lpstr>Problems with Analog LPF solution</vt:lpstr>
      <vt:lpstr>Practical Pulse Shaping Block Diagram</vt:lpstr>
      <vt:lpstr>Practical Pulse Shaping</vt:lpstr>
      <vt:lpstr>Frequency Domain Analysis 1</vt:lpstr>
      <vt:lpstr>Frequency Domain Interpretation 2</vt:lpstr>
      <vt:lpstr>Images 1</vt:lpstr>
      <vt:lpstr>Images 2</vt:lpstr>
      <vt:lpstr>Power Spectral Density</vt:lpstr>
      <vt:lpstr>Effective Pulse Shape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355</cp:revision>
  <cp:lastPrinted>2017-01-24T17:12:09Z</cp:lastPrinted>
  <dcterms:created xsi:type="dcterms:W3CDTF">2015-03-22T11:15:32Z</dcterms:created>
  <dcterms:modified xsi:type="dcterms:W3CDTF">2019-02-07T17:39:19Z</dcterms:modified>
</cp:coreProperties>
</file>